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6" r:id="rId6"/>
    <p:sldId id="267" r:id="rId7"/>
    <p:sldId id="268" r:id="rId8"/>
    <p:sldId id="279" r:id="rId9"/>
    <p:sldId id="280" r:id="rId10"/>
    <p:sldId id="281" r:id="rId11"/>
    <p:sldId id="282" r:id="rId12"/>
    <p:sldId id="283" r:id="rId13"/>
    <p:sldId id="284" r:id="rId14"/>
    <p:sldId id="297" r:id="rId15"/>
    <p:sldId id="285" r:id="rId16"/>
    <p:sldId id="298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75" r:id="rId29"/>
    <p:sldId id="273" r:id="rId30"/>
    <p:sldId id="27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1" autoAdjust="0"/>
    <p:restoredTop sz="94598" autoAdjust="0"/>
  </p:normalViewPr>
  <p:slideViewPr>
    <p:cSldViewPr snapToGrid="0">
      <p:cViewPr varScale="1">
        <p:scale>
          <a:sx n="67" d="100"/>
          <a:sy n="67" d="100"/>
        </p:scale>
        <p:origin x="572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8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rmAutofit fontScale="90000"/>
          </a:bodyPr>
          <a:lstStyle/>
          <a:p>
            <a:r>
              <a:rPr lang="en-US" dirty="0"/>
              <a:t>DCM T4:</a:t>
            </a:r>
            <a:br>
              <a:rPr lang="en-US" dirty="0"/>
            </a:br>
            <a:r>
              <a:rPr lang="en-US" sz="7300" dirty="0"/>
              <a:t>Surveys &amp; Blood Biomarkers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/>
          <a:lstStyle/>
          <a:p>
            <a:r>
              <a:rPr lang="en-US" dirty="0"/>
              <a:t>Anthony Campitelli</a:t>
            </a:r>
          </a:p>
        </p:txBody>
      </p:sp>
      <p:pic>
        <p:nvPicPr>
          <p:cNvPr id="5" name="Picture Placeholder 4" descr="A picture containing mountain, sky, outdoor, nature, sunrise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CES-D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7443"/>
          <a:stretch/>
        </p:blipFill>
        <p:spPr>
          <a:xfrm>
            <a:off x="0" y="2286000"/>
            <a:ext cx="5416617" cy="4572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677827"/>
          </a:xfrm>
        </p:spPr>
        <p:txBody>
          <a:bodyPr>
            <a:normAutofit/>
          </a:bodyPr>
          <a:lstStyle/>
          <a:p>
            <a:r>
              <a:rPr lang="en-US" dirty="0"/>
              <a:t>Summary: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No change over time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Sex, group, quartile and age cohort had no impact on the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319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CES-D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11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5447" y="613725"/>
            <a:ext cx="7345846" cy="56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9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SF-12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386" r="6124"/>
          <a:stretch/>
        </p:blipFill>
        <p:spPr>
          <a:xfrm>
            <a:off x="0" y="2289484"/>
            <a:ext cx="5506948" cy="456851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677827"/>
          </a:xfrm>
        </p:spPr>
        <p:txBody>
          <a:bodyPr>
            <a:normAutofit/>
          </a:bodyPr>
          <a:lstStyle/>
          <a:p>
            <a:r>
              <a:rPr lang="en-US" dirty="0"/>
              <a:t>Summary: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No change over time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Sex, group, quartile and age cohort had no impact on the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639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SF-12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05631" y="623607"/>
            <a:ext cx="7365479" cy="565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6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PSQI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0383"/>
          <a:stretch/>
        </p:blipFill>
        <p:spPr>
          <a:xfrm>
            <a:off x="0" y="2286000"/>
            <a:ext cx="5304000" cy="4572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677827"/>
          </a:xfrm>
        </p:spPr>
        <p:txBody>
          <a:bodyPr>
            <a:normAutofit/>
          </a:bodyPr>
          <a:lstStyle/>
          <a:p>
            <a:r>
              <a:rPr lang="en-US" dirty="0"/>
              <a:t>Summary: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Sleep quality improved over time in the pooled sample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Sex, group, quartile and age cohort had no impact on the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062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PSQI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8917" y="596048"/>
            <a:ext cx="7334712" cy="566590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44EA7CA-C9D2-BD13-F57C-B86EAD4268D8}"/>
              </a:ext>
            </a:extLst>
          </p:cNvPr>
          <p:cNvCxnSpPr>
            <a:cxnSpLocks/>
          </p:cNvCxnSpPr>
          <p:nvPr/>
        </p:nvCxnSpPr>
        <p:spPr>
          <a:xfrm>
            <a:off x="5163076" y="1580018"/>
            <a:ext cx="341894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228C82-E22C-553E-945F-0DAD1004C83B}"/>
              </a:ext>
            </a:extLst>
          </p:cNvPr>
          <p:cNvSpPr txBox="1"/>
          <p:nvPr/>
        </p:nvSpPr>
        <p:spPr>
          <a:xfrm>
            <a:off x="6668166" y="1210686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06026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GAD-7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529" r="6604"/>
          <a:stretch/>
        </p:blipFill>
        <p:spPr>
          <a:xfrm>
            <a:off x="0" y="2286001"/>
            <a:ext cx="4793821" cy="4572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677827"/>
          </a:xfrm>
        </p:spPr>
        <p:txBody>
          <a:bodyPr>
            <a:normAutofit/>
          </a:bodyPr>
          <a:lstStyle/>
          <a:p>
            <a:r>
              <a:rPr lang="en-US" dirty="0"/>
              <a:t>Summary: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Generalized anxiety improved over time in the pooled sample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Sex, group, quartile and age cohort had no impact on the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7127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GAD-7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8917" y="596048"/>
            <a:ext cx="7334712" cy="566590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44EA7CA-C9D2-BD13-F57C-B86EAD4268D8}"/>
              </a:ext>
            </a:extLst>
          </p:cNvPr>
          <p:cNvCxnSpPr>
            <a:cxnSpLocks/>
          </p:cNvCxnSpPr>
          <p:nvPr/>
        </p:nvCxnSpPr>
        <p:spPr>
          <a:xfrm>
            <a:off x="5163076" y="1580018"/>
            <a:ext cx="341894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228C82-E22C-553E-945F-0DAD1004C83B}"/>
              </a:ext>
            </a:extLst>
          </p:cNvPr>
          <p:cNvSpPr txBox="1"/>
          <p:nvPr/>
        </p:nvSpPr>
        <p:spPr>
          <a:xfrm>
            <a:off x="6668166" y="1210686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82259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Perceived Stress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493" r="12106"/>
          <a:stretch/>
        </p:blipFill>
        <p:spPr>
          <a:xfrm>
            <a:off x="0" y="2280889"/>
            <a:ext cx="4922838" cy="457711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677827"/>
          </a:xfrm>
        </p:spPr>
        <p:txBody>
          <a:bodyPr>
            <a:normAutofit/>
          </a:bodyPr>
          <a:lstStyle/>
          <a:p>
            <a:r>
              <a:rPr lang="en-US" dirty="0"/>
              <a:t>Summary: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Perceived stress decreased over time in the pooled sample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Sex, group, quartile and age cohort had no impact on the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60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Perceived Stress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8917" y="596048"/>
            <a:ext cx="7334711" cy="566590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44EA7CA-C9D2-BD13-F57C-B86EAD4268D8}"/>
              </a:ext>
            </a:extLst>
          </p:cNvPr>
          <p:cNvCxnSpPr>
            <a:cxnSpLocks/>
          </p:cNvCxnSpPr>
          <p:nvPr/>
        </p:nvCxnSpPr>
        <p:spPr>
          <a:xfrm>
            <a:off x="5163076" y="1580018"/>
            <a:ext cx="341894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228C82-E22C-553E-945F-0DAD1004C83B}"/>
              </a:ext>
            </a:extLst>
          </p:cNvPr>
          <p:cNvSpPr txBox="1"/>
          <p:nvPr/>
        </p:nvSpPr>
        <p:spPr>
          <a:xfrm>
            <a:off x="6668166" y="1210686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437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>
            <a:normAutofit/>
          </a:bodyPr>
          <a:lstStyle/>
          <a:p>
            <a:r>
              <a:rPr lang="en-US" sz="4400" dirty="0"/>
              <a:t>Analyses and Groupings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33DBDDF-94F3-4001-919E-B56D62CE7A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4076700" y="0"/>
            <a:ext cx="4038600" cy="3429000"/>
          </a:xfrm>
        </p:spPr>
      </p:pic>
      <p:pic>
        <p:nvPicPr>
          <p:cNvPr id="44" name="Picture Placeholder 43" descr="A picture containing mountain, sky, nature, outdoor">
            <a:extLst>
              <a:ext uri="{FF2B5EF4-FFF2-40B4-BE49-F238E27FC236}">
                <a16:creationId xmlns:a16="http://schemas.microsoft.com/office/drawing/2014/main" id="{73DD8BED-FB17-4ABE-9B18-B6DDA81A0E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5300" y="0"/>
            <a:ext cx="4076701" cy="34290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3841749"/>
            <a:ext cx="6599238" cy="2682875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All conducted at 3-way level (group*sex*time)</a:t>
            </a:r>
          </a:p>
          <a:p>
            <a:pPr>
              <a:spcBef>
                <a:spcPts val="0"/>
              </a:spcBef>
            </a:pPr>
            <a:r>
              <a:rPr lang="en-US" dirty="0"/>
              <a:t>Groupings for each variable:</a:t>
            </a:r>
          </a:p>
          <a:p>
            <a:pPr lvl="1">
              <a:spcBef>
                <a:spcPts val="0"/>
              </a:spcBef>
            </a:pPr>
            <a:r>
              <a:rPr lang="en-US" dirty="0"/>
              <a:t>Pooled</a:t>
            </a:r>
          </a:p>
          <a:p>
            <a:pPr lvl="1">
              <a:spcBef>
                <a:spcPts val="0"/>
              </a:spcBef>
            </a:pPr>
            <a:r>
              <a:rPr lang="en-US" dirty="0"/>
              <a:t>Score Quartiles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Cognition Quartiles (RBANS Total)</a:t>
            </a:r>
          </a:p>
          <a:p>
            <a:pPr lvl="1">
              <a:spcBef>
                <a:spcPts val="0"/>
              </a:spcBef>
            </a:pPr>
            <a:r>
              <a:rPr lang="en-US" dirty="0"/>
              <a:t>Older Adults (Age &gt;= 60)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Younger Adults (Age &lt; 60)</a:t>
            </a:r>
          </a:p>
          <a:p>
            <a:pPr>
              <a:spcBef>
                <a:spcPts val="0"/>
              </a:spcBef>
            </a:pPr>
            <a:r>
              <a:rPr lang="en-US" dirty="0"/>
              <a:t>Other Analyses: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Group*quartile*time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Group*age(old/young)*time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PHQ-9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0" y="2286000"/>
            <a:ext cx="5067300" cy="4572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677827"/>
          </a:xfrm>
        </p:spPr>
        <p:txBody>
          <a:bodyPr>
            <a:normAutofit/>
          </a:bodyPr>
          <a:lstStyle/>
          <a:p>
            <a:r>
              <a:rPr lang="en-US" dirty="0"/>
              <a:t>Summary: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Depression decreased over time in the pooled sample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Sex, group, quartile and age cohort had no impact on the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994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PHQ-9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8917" y="596048"/>
            <a:ext cx="7334711" cy="56659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44EA7CA-C9D2-BD13-F57C-B86EAD4268D8}"/>
              </a:ext>
            </a:extLst>
          </p:cNvPr>
          <p:cNvCxnSpPr>
            <a:cxnSpLocks/>
          </p:cNvCxnSpPr>
          <p:nvPr/>
        </p:nvCxnSpPr>
        <p:spPr>
          <a:xfrm>
            <a:off x="5163076" y="1580018"/>
            <a:ext cx="341894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228C82-E22C-553E-945F-0DAD1004C83B}"/>
              </a:ext>
            </a:extLst>
          </p:cNvPr>
          <p:cNvSpPr txBox="1"/>
          <p:nvPr/>
        </p:nvSpPr>
        <p:spPr>
          <a:xfrm>
            <a:off x="6668166" y="1210686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3370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UCLA Loneliness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677" r="7646"/>
          <a:stretch/>
        </p:blipFill>
        <p:spPr>
          <a:xfrm>
            <a:off x="0" y="2273906"/>
            <a:ext cx="4967555" cy="4584094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6778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Summary: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Loneliness improved over time in the pooled sample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HE improved earlier and through the entire duration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Score improvement only occurred in older adults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Sex and quartile had no impact on the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0824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UCLA Loneliness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8917" y="760915"/>
            <a:ext cx="7334711" cy="533616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44EA7CA-C9D2-BD13-F57C-B86EAD4268D8}"/>
              </a:ext>
            </a:extLst>
          </p:cNvPr>
          <p:cNvCxnSpPr>
            <a:cxnSpLocks/>
          </p:cNvCxnSpPr>
          <p:nvPr/>
        </p:nvCxnSpPr>
        <p:spPr>
          <a:xfrm>
            <a:off x="5163076" y="1261941"/>
            <a:ext cx="341894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228C82-E22C-553E-945F-0DAD1004C83B}"/>
              </a:ext>
            </a:extLst>
          </p:cNvPr>
          <p:cNvSpPr txBox="1"/>
          <p:nvPr/>
        </p:nvSpPr>
        <p:spPr>
          <a:xfrm>
            <a:off x="6695709" y="875030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HE*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9B6842-1764-59B5-5E5D-EF9EB06838FE}"/>
              </a:ext>
            </a:extLst>
          </p:cNvPr>
          <p:cNvCxnSpPr>
            <a:cxnSpLocks/>
          </p:cNvCxnSpPr>
          <p:nvPr/>
        </p:nvCxnSpPr>
        <p:spPr>
          <a:xfrm>
            <a:off x="5119688" y="3409315"/>
            <a:ext cx="175286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D95EE4-24F3-DF4C-80A7-C3D445A5AFE0}"/>
              </a:ext>
            </a:extLst>
          </p:cNvPr>
          <p:cNvSpPr txBox="1"/>
          <p:nvPr/>
        </p:nvSpPr>
        <p:spPr>
          <a:xfrm>
            <a:off x="5805750" y="3409315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HC*</a:t>
            </a:r>
          </a:p>
        </p:txBody>
      </p:sp>
    </p:spTree>
    <p:extLst>
      <p:ext uri="{BB962C8B-B14F-4D97-AF65-F5344CB8AC3E}">
        <p14:creationId xmlns:p14="http://schemas.microsoft.com/office/powerpoint/2010/main" val="683332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UCLA Loneliness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8917" y="1024332"/>
            <a:ext cx="7334711" cy="4809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D0AE4-1F12-21DE-FCF9-14C9DB977A13}"/>
              </a:ext>
            </a:extLst>
          </p:cNvPr>
          <p:cNvSpPr txBox="1"/>
          <p:nvPr/>
        </p:nvSpPr>
        <p:spPr>
          <a:xfrm>
            <a:off x="10537792" y="1750357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59380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92E93D-8BFB-4A21-A47E-78B6DCA2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C1BDB-253B-4642-94A7-F84048E5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Few outcomes improved past 4 months, and almost none past 12 months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increased level of AD risk protection witnessed at 4- and 12-months regressed toward the 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an outcome improved, HC and HE appeared to be equally effective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Age, sex, and starting cognitive ability had little impact on outcomes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394FA6A-80EA-46C1-8A4C-B4D8E90A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7330047-BDCE-48AE-A7A5-A6A79A7D29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7974" t="4008" r="5915" b="3238"/>
          <a:stretch/>
        </p:blipFill>
        <p:spPr>
          <a:xfrm>
            <a:off x="6700854" y="665579"/>
            <a:ext cx="2214562" cy="2513012"/>
          </a:xfrm>
        </p:spPr>
      </p:pic>
      <p:pic>
        <p:nvPicPr>
          <p:cNvPr id="53" name="Picture Placeholder 52" descr="A picture containing mountain, sky, snow, outdoor">
            <a:extLst>
              <a:ext uri="{FF2B5EF4-FFF2-40B4-BE49-F238E27FC236}">
                <a16:creationId xmlns:a16="http://schemas.microsoft.com/office/drawing/2014/main" id="{9AFE6654-29BC-4F7D-9F69-C78DCCF2A7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737" y="665579"/>
            <a:ext cx="2214562" cy="2513012"/>
          </a:xfrm>
        </p:spPr>
      </p:pic>
      <p:pic>
        <p:nvPicPr>
          <p:cNvPr id="19" name="Picture Placeholder 18" descr="A picture containing outdoor, mountain, sky, nature">
            <a:extLst>
              <a:ext uri="{FF2B5EF4-FFF2-40B4-BE49-F238E27FC236}">
                <a16:creationId xmlns:a16="http://schemas.microsoft.com/office/drawing/2014/main" id="{AA7C515C-968D-4E0E-AE9F-2B4791B73F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0854" y="3607271"/>
            <a:ext cx="2214562" cy="2513012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74AF03B6-7ED2-47DC-A5B8-3F7DB422CEA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9694" r="21006"/>
          <a:stretch/>
        </p:blipFill>
        <p:spPr>
          <a:xfrm>
            <a:off x="9329736" y="3604386"/>
            <a:ext cx="2214561" cy="2515897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AEB8108-A042-4614-9BE5-EA75E865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88522D-FC32-4BD0-B916-ED43902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808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90500"/>
            <a:ext cx="10036292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F65B39-4112-473E-B203-73AC0F56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26</a:t>
            </a:fld>
            <a:endParaRPr lang="en-US" noProof="0" dirty="0"/>
          </a:p>
        </p:txBody>
      </p:sp>
      <p:pic>
        <p:nvPicPr>
          <p:cNvPr id="18" name="Picture 17" descr="A close up of a duckling&#10;&#10;Description automatically generated">
            <a:extLst>
              <a:ext uri="{FF2B5EF4-FFF2-40B4-BE49-F238E27FC236}">
                <a16:creationId xmlns:a16="http://schemas.microsoft.com/office/drawing/2014/main" id="{EE22E6C9-7992-D990-7255-E242E1FA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1500187"/>
            <a:ext cx="57626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28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/>
          <a:lstStyle/>
          <a:p>
            <a:r>
              <a:rPr lang="en-US" dirty="0"/>
              <a:t>Anthony Campitelli</a:t>
            </a:r>
          </a:p>
          <a:p>
            <a:endParaRPr lang="en-US" dirty="0"/>
          </a:p>
          <a:p>
            <a:r>
              <a:rPr lang="en-US" dirty="0" err="1"/>
              <a:t>amcampit</a:t>
            </a:r>
            <a:r>
              <a:rPr lang="en-US" dirty="0"/>
              <a:t>@</a:t>
            </a:r>
          </a:p>
          <a:p>
            <a:r>
              <a:rPr lang="en-US" dirty="0"/>
              <a:t>uark.edu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2" name="Picture Placeholder 51" descr="A picture containing sky, outdoor, mountain, nature, star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5323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pic>
        <p:nvPicPr>
          <p:cNvPr id="58" name="Picture Placeholder 57" descr="A picture containing mountain, sky, outdoor,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532313"/>
            <a:ext cx="3048000" cy="232568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AEA19-91BF-48E8-A1D4-8FB745EA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28859" r="20112"/>
          <a:stretch/>
        </p:blipFill>
        <p:spPr>
          <a:xfrm>
            <a:off x="1" y="957262"/>
            <a:ext cx="5178552" cy="5900737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ANU-ADRI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6778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Summary: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Risk increased over time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Protective score improved until T3 in HC, then regressed to the mean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Same results for older/younger adults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Examining Q1 and Q4 demonstrates score changes over time, but they are mostly expected/unremarkable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ANU-ADRI Total Score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4</a:t>
            </a:fld>
            <a:endParaRPr lang="en-US" noProof="0" dirty="0"/>
          </a:p>
        </p:txBody>
      </p:sp>
      <p:pic>
        <p:nvPicPr>
          <p:cNvPr id="5" name="Picture 4" descr="A diagram of lines and dots&#10;&#10;Description automatically generated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917" y="596048"/>
            <a:ext cx="7334713" cy="56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ANU-ADRI Protective Score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0792" y="596048"/>
            <a:ext cx="7250962" cy="566590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EE9641-AC56-C643-2ECD-C6290B142B47}"/>
              </a:ext>
            </a:extLst>
          </p:cNvPr>
          <p:cNvCxnSpPr/>
          <p:nvPr/>
        </p:nvCxnSpPr>
        <p:spPr>
          <a:xfrm>
            <a:off x="5163076" y="1975306"/>
            <a:ext cx="169745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D44FF18-20E5-1C5E-898A-9279EC174391}"/>
              </a:ext>
            </a:extLst>
          </p:cNvPr>
          <p:cNvSpPr txBox="1"/>
          <p:nvPr/>
        </p:nvSpPr>
        <p:spPr>
          <a:xfrm>
            <a:off x="5750718" y="1605974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HC*</a:t>
            </a:r>
          </a:p>
        </p:txBody>
      </p:sp>
    </p:spTree>
    <p:extLst>
      <p:ext uri="{BB962C8B-B14F-4D97-AF65-F5344CB8AC3E}">
        <p14:creationId xmlns:p14="http://schemas.microsoft.com/office/powerpoint/2010/main" val="429066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ANU-ADRI Risk Score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8917" y="596048"/>
            <a:ext cx="7334713" cy="566590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44EA7CA-C9D2-BD13-F57C-B86EAD4268D8}"/>
              </a:ext>
            </a:extLst>
          </p:cNvPr>
          <p:cNvCxnSpPr>
            <a:cxnSpLocks/>
          </p:cNvCxnSpPr>
          <p:nvPr/>
        </p:nvCxnSpPr>
        <p:spPr>
          <a:xfrm>
            <a:off x="5163076" y="1580018"/>
            <a:ext cx="341894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228C82-E22C-553E-945F-0DAD1004C83B}"/>
              </a:ext>
            </a:extLst>
          </p:cNvPr>
          <p:cNvSpPr txBox="1"/>
          <p:nvPr/>
        </p:nvSpPr>
        <p:spPr>
          <a:xfrm>
            <a:off x="6668166" y="1210686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4401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ANU-ADRI by Quartile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7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8917" y="1048081"/>
            <a:ext cx="7334713" cy="4761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228C82-E22C-553E-945F-0DAD1004C83B}"/>
              </a:ext>
            </a:extLst>
          </p:cNvPr>
          <p:cNvSpPr txBox="1"/>
          <p:nvPr/>
        </p:nvSpPr>
        <p:spPr>
          <a:xfrm>
            <a:off x="10825829" y="1439286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2D92A-01B3-BA95-BCC5-3EFB949F58CC}"/>
              </a:ext>
            </a:extLst>
          </p:cNvPr>
          <p:cNvSpPr txBox="1"/>
          <p:nvPr/>
        </p:nvSpPr>
        <p:spPr>
          <a:xfrm>
            <a:off x="10480547" y="1763136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0200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ANU-ADRI by Quartile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8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8917" y="1081347"/>
            <a:ext cx="7334713" cy="4695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228C82-E22C-553E-945F-0DAD1004C83B}"/>
              </a:ext>
            </a:extLst>
          </p:cNvPr>
          <p:cNvSpPr txBox="1"/>
          <p:nvPr/>
        </p:nvSpPr>
        <p:spPr>
          <a:xfrm>
            <a:off x="10825828" y="1740831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2D92A-01B3-BA95-BCC5-3EFB949F58CC}"/>
              </a:ext>
            </a:extLst>
          </p:cNvPr>
          <p:cNvSpPr txBox="1"/>
          <p:nvPr/>
        </p:nvSpPr>
        <p:spPr>
          <a:xfrm>
            <a:off x="10480547" y="2110798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73529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B48A1197-8309-4D79-A0C9-C45E4A6F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875030"/>
            <a:ext cx="2384425" cy="5068570"/>
          </a:xfrm>
        </p:spPr>
        <p:txBody>
          <a:bodyPr>
            <a:normAutofit/>
          </a:bodyPr>
          <a:lstStyle/>
          <a:p>
            <a:r>
              <a:rPr lang="en-US" sz="3200" dirty="0"/>
              <a:t>ANU-ADRI Lowest Cognitive Quartile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204C4BA-C5E6-49BE-B63B-C4673918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DCM T4: Surveys &amp; Biomarkers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9CB07E0-313B-40CA-80F4-58A8C43C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68A7B90-CE8C-4D70-A3AC-7C68D53F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9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215A5-6203-5A3D-990C-017CE673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05631" y="613725"/>
            <a:ext cx="7365479" cy="5674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228C82-E22C-553E-945F-0DAD1004C83B}"/>
              </a:ext>
            </a:extLst>
          </p:cNvPr>
          <p:cNvSpPr txBox="1"/>
          <p:nvPr/>
        </p:nvSpPr>
        <p:spPr>
          <a:xfrm>
            <a:off x="10885455" y="1478894"/>
            <a:ext cx="69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085619530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{749AFB82-4E50-42F8-939C-C9EBC3BE92D5}tf89117832_win32</Template>
  <TotalTime>481</TotalTime>
  <Words>619</Words>
  <Application>Microsoft Office PowerPoint</Application>
  <PresentationFormat>Widescreen</PresentationFormat>
  <Paragraphs>167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Avenir Next LT Pro</vt:lpstr>
      <vt:lpstr>Calibri</vt:lpstr>
      <vt:lpstr>ColorBlockVTI</vt:lpstr>
      <vt:lpstr>DCM T4: Surveys &amp; Blood Biomarkers</vt:lpstr>
      <vt:lpstr>Analyses and Groupings</vt:lpstr>
      <vt:lpstr>ANU-ADRI</vt:lpstr>
      <vt:lpstr>ANU-ADRI Total Score</vt:lpstr>
      <vt:lpstr>ANU-ADRI Protective Score</vt:lpstr>
      <vt:lpstr>ANU-ADRI Risk Score</vt:lpstr>
      <vt:lpstr>ANU-ADRI by Quartile</vt:lpstr>
      <vt:lpstr>ANU-ADRI by Quartile</vt:lpstr>
      <vt:lpstr>ANU-ADRI Lowest Cognitive Quartile</vt:lpstr>
      <vt:lpstr>CES-D</vt:lpstr>
      <vt:lpstr>CES-D</vt:lpstr>
      <vt:lpstr>SF-12</vt:lpstr>
      <vt:lpstr>SF-12</vt:lpstr>
      <vt:lpstr>PSQI</vt:lpstr>
      <vt:lpstr>PSQI</vt:lpstr>
      <vt:lpstr>GAD-7</vt:lpstr>
      <vt:lpstr>GAD-7</vt:lpstr>
      <vt:lpstr>Perceived Stress</vt:lpstr>
      <vt:lpstr>Perceived Stress</vt:lpstr>
      <vt:lpstr>PHQ-9</vt:lpstr>
      <vt:lpstr>PHQ-9</vt:lpstr>
      <vt:lpstr>UCLA Loneliness</vt:lpstr>
      <vt:lpstr>UCLA Loneliness</vt:lpstr>
      <vt:lpstr>UCLA Loneliness</vt:lpstr>
      <vt:lpstr>Conclusion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DCM T4: Surveys &amp; Blood Biomarkers</dc:title>
  <dc:creator>Anthony Campitelli</dc:creator>
  <cp:lastModifiedBy>Anthony Campitelli</cp:lastModifiedBy>
  <cp:revision>8</cp:revision>
  <dcterms:created xsi:type="dcterms:W3CDTF">2023-08-20T20:24:48Z</dcterms:created>
  <dcterms:modified xsi:type="dcterms:W3CDTF">2023-08-23T14:48:36Z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